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7" r:id="rId3"/>
    <p:sldId id="261" r:id="rId4"/>
    <p:sldId id="267" r:id="rId5"/>
    <p:sldId id="270" r:id="rId6"/>
    <p:sldId id="262" r:id="rId7"/>
    <p:sldId id="269" r:id="rId8"/>
    <p:sldId id="263" r:id="rId9"/>
    <p:sldId id="271" r:id="rId10"/>
    <p:sldId id="258" r:id="rId11"/>
    <p:sldId id="266" r:id="rId12"/>
    <p:sldId id="265"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737"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0013BA3-DA81-4FA7-9892-24AF53BB1027}" type="datetimeFigureOut">
              <a:rPr lang="en-US"/>
              <a:pPr>
                <a:defRPr/>
              </a:pPr>
              <a:t>9/23/2009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E667420-7A67-43AD-A7CF-07C9F2DAB10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E667420-7A67-43AD-A7CF-07C9F2DAB10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A814CC90-2038-4FC3-B087-1A86BFE7BF3F}" type="datetimeFigureOut">
              <a:rPr lang="en-US"/>
              <a:pPr>
                <a:defRPr/>
              </a:pPr>
              <a:t>9/23/2009</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0DE08859-20C0-4BDB-A309-378E6F0843B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1D275FE-7BA1-4E43-A994-D528B27E7C40}"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D934213-3A0E-4F7A-86AC-D71B32C9F6D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0E01BEB-4F86-485C-A530-A42ED9980ACB}"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1EADAD0-DF31-46C1-AF44-42F7C033BAC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BF712573-BF80-431F-9E32-E215E6A010F1}" type="datetimeFigureOut">
              <a:rPr lang="en-US"/>
              <a:pPr>
                <a:defRPr/>
              </a:pPr>
              <a:t>9/23/2009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3F87D47-120E-4151-ADB9-085B065BD48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69A81BD7-2A98-4324-B2AF-59D565B306F8}" type="datetimeFigureOut">
              <a:rPr lang="en-US"/>
              <a:pPr>
                <a:defRPr/>
              </a:pPr>
              <a:t>9/23/2009</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extLst/>
          </a:lstStyle>
          <a:p>
            <a:pPr>
              <a:defRPr/>
            </a:pPr>
            <a:fld id="{87D4847C-9A63-4715-9932-FF23CFA28F5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3776C7EA-219B-4686-A529-5F0256B611B6}" type="datetimeFigureOut">
              <a:rPr lang="en-US"/>
              <a:pPr>
                <a:defRPr/>
              </a:pPr>
              <a:t>9/23/2009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F30E82CB-00D8-4A29-9C35-D8180D9494F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B3ED4999-D350-483D-8DCD-DC2E74CC9CC2}" type="datetimeFigureOut">
              <a:rPr lang="en-US"/>
              <a:pPr>
                <a:defRPr/>
              </a:pPr>
              <a:t>9/23/2009</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5BC81BC9-EDA8-497D-8279-E714B8E993DB}"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45D777E9-FD5F-4190-9C6E-5FB002219D02}" type="datetimeFigureOut">
              <a:rPr lang="en-US"/>
              <a:pPr>
                <a:defRPr/>
              </a:pPr>
              <a:t>9/23/2009</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extLst/>
          </a:lstStyle>
          <a:p>
            <a:pPr>
              <a:defRPr/>
            </a:pPr>
            <a:fld id="{6A2F600D-A6EF-46FC-AA10-48D0004FAC80}"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C1DD483-698A-4215-9CCA-2DCC3DE987D3}" type="datetimeFigureOut">
              <a:rPr lang="en-US"/>
              <a:pPr>
                <a:defRPr/>
              </a:pPr>
              <a:t>9/23/2009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4992C29-09CD-4618-B796-64011E281F5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4E780F03-3FF1-44B9-8A3E-476AE263CE8C}" type="datetimeFigureOut">
              <a:rPr lang="en-US"/>
              <a:pPr>
                <a:defRPr/>
              </a:pPr>
              <a:t>9/23/2009</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extLst/>
          </a:lstStyle>
          <a:p>
            <a:pPr>
              <a:defRPr/>
            </a:pPr>
            <a:fld id="{A8CD58CC-F29F-4EC3-907C-BA2AE089000C}"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42FE34DC-84D1-47B0-891F-B91A7CA62CB5}" type="datetimeFigureOut">
              <a:rPr lang="en-US"/>
              <a:pPr>
                <a:defRPr/>
              </a:pPr>
              <a:t>9/23/2009</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B686313E-2A03-4EA0-8680-4275F1AD973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EC5D7745-3E60-444E-9857-991A9ED39105}" type="datetimeFigureOut">
              <a:rPr lang="en-US"/>
              <a:pPr>
                <a:defRPr/>
              </a:pPr>
              <a:t>9/23/2009</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64FB29A1-F5BA-498B-AAF7-00BD2D10807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92" r:id="rId2"/>
    <p:sldLayoutId id="2147483697" r:id="rId3"/>
    <p:sldLayoutId id="2147483698" r:id="rId4"/>
    <p:sldLayoutId id="2147483699" r:id="rId5"/>
    <p:sldLayoutId id="2147483700" r:id="rId6"/>
    <p:sldLayoutId id="2147483693" r:id="rId7"/>
    <p:sldLayoutId id="2147483701" r:id="rId8"/>
    <p:sldLayoutId id="2147483702" r:id="rId9"/>
    <p:sldLayoutId id="2147483694" r:id="rId10"/>
    <p:sldLayoutId id="2147483695"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specialchild.com/archiv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file:///C:\Users\Owner\Videos\Inclusion%20Of%20Children%20with%20Disabilities.wmv"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2666999"/>
          </a:xfrm>
        </p:spPr>
        <p:txBody>
          <a:bodyPr>
            <a:normAutofit/>
          </a:bodyPr>
          <a:lstStyle/>
          <a:p>
            <a:pPr eaLnBrk="1" fontAlgn="auto" hangingPunct="1">
              <a:spcAft>
                <a:spcPts val="0"/>
              </a:spcAft>
              <a:defRPr/>
            </a:pPr>
            <a:r>
              <a:rPr lang="en-US"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FULL INCLUSION is NOT the best educational setting for all students.</a:t>
            </a:r>
            <a:endParaRPr lang="en-US" dirty="0"/>
          </a:p>
        </p:txBody>
      </p:sp>
      <p:sp>
        <p:nvSpPr>
          <p:cNvPr id="14338" name="Subtitle 2"/>
          <p:cNvSpPr>
            <a:spLocks noGrp="1"/>
          </p:cNvSpPr>
          <p:nvPr>
            <p:ph type="subTitle" idx="1"/>
          </p:nvPr>
        </p:nvSpPr>
        <p:spPr>
          <a:xfrm>
            <a:off x="762000" y="3962400"/>
            <a:ext cx="7772400" cy="1200150"/>
          </a:xfrm>
        </p:spPr>
        <p:txBody>
          <a:bodyPr/>
          <a:lstStyle/>
          <a:p>
            <a:pPr marR="0" eaLnBrk="1" hangingPunct="1">
              <a:lnSpc>
                <a:spcPct val="80000"/>
              </a:lnSpc>
            </a:pPr>
            <a:r>
              <a:rPr lang="en-US" sz="1900" dirty="0" smtClean="0"/>
              <a:t>By: Kim Carr </a:t>
            </a:r>
          </a:p>
          <a:p>
            <a:pPr marR="0" eaLnBrk="1" hangingPunct="1">
              <a:lnSpc>
                <a:spcPct val="80000"/>
              </a:lnSpc>
            </a:pPr>
            <a:r>
              <a:rPr lang="en-US" sz="1900" dirty="0" smtClean="0"/>
              <a:t>Kelly </a:t>
            </a:r>
            <a:r>
              <a:rPr lang="en-US" sz="1900" dirty="0" err="1" smtClean="0"/>
              <a:t>Castino</a:t>
            </a:r>
            <a:endParaRPr lang="en-US" sz="1900" dirty="0" smtClean="0"/>
          </a:p>
          <a:p>
            <a:pPr marR="0" eaLnBrk="1" hangingPunct="1">
              <a:lnSpc>
                <a:spcPct val="80000"/>
              </a:lnSpc>
            </a:pPr>
            <a:r>
              <a:rPr lang="en-US" sz="1900" dirty="0" smtClean="0"/>
              <a:t>Sharon Jimenez</a:t>
            </a:r>
          </a:p>
          <a:p>
            <a:pPr marR="0" eaLnBrk="1" hangingPunct="1">
              <a:lnSpc>
                <a:spcPct val="80000"/>
              </a:lnSpc>
            </a:pPr>
            <a:r>
              <a:rPr lang="en-US" sz="1900" dirty="0" smtClean="0"/>
              <a:t>Missy </a:t>
            </a:r>
            <a:r>
              <a:rPr lang="en-US" sz="1900" dirty="0" err="1" smtClean="0"/>
              <a:t>Glavey-Labedz</a:t>
            </a:r>
            <a:r>
              <a:rPr lang="en-US" sz="1900" dirty="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1"/>
          <p:cNvSpPr>
            <a:spLocks noGrp="1"/>
          </p:cNvSpPr>
          <p:nvPr>
            <p:ph idx="1"/>
          </p:nvPr>
        </p:nvSpPr>
        <p:spPr>
          <a:xfrm>
            <a:off x="685800" y="1600200"/>
            <a:ext cx="8001000" cy="4406900"/>
          </a:xfrm>
        </p:spPr>
        <p:txBody>
          <a:bodyPr/>
          <a:lstStyle/>
          <a:p>
            <a:pPr eaLnBrk="1" hangingPunct="1"/>
            <a:r>
              <a:rPr lang="en-US" sz="2800" smtClean="0"/>
              <a:t>According to research by Zigmond (2003), students need more support than the general education teacher can provide in order to succeed, even with the help of an aide, a student might need more focused and rigorous attention to content (Hallahan, Kauffman, and Pullman, 2009, 56)</a:t>
            </a:r>
          </a:p>
          <a:p>
            <a:pPr eaLnBrk="1" hangingPunct="1"/>
            <a:endParaRPr lang="en-US" smtClean="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t>General Education Teachers not able to give Intensive Instruction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65760" indent="-256032" eaLnBrk="1" fontAlgn="auto" hangingPunct="1">
              <a:spcAft>
                <a:spcPts val="0"/>
              </a:spcAft>
              <a:buFont typeface="Wingdings 3"/>
              <a:buChar char=""/>
              <a:defRPr/>
            </a:pPr>
            <a:r>
              <a:rPr lang="en-US" dirty="0" smtClean="0"/>
              <a:t>According to </a:t>
            </a:r>
            <a:r>
              <a:rPr lang="en-US" dirty="0" err="1" smtClean="0"/>
              <a:t>Sigmond</a:t>
            </a:r>
            <a:r>
              <a:rPr lang="en-US" dirty="0" smtClean="0"/>
              <a:t> (2003) full inclusion puts too much demand on the general education teacher (</a:t>
            </a:r>
            <a:r>
              <a:rPr lang="en-US" dirty="0" err="1" smtClean="0"/>
              <a:t>Hallahan</a:t>
            </a:r>
            <a:r>
              <a:rPr lang="en-US" dirty="0" smtClean="0"/>
              <a:t>, Kauffman and Pullman, 2009, 59).</a:t>
            </a:r>
          </a:p>
          <a:p>
            <a:pPr marL="365760" indent="-256032" eaLnBrk="1" fontAlgn="auto" hangingPunct="1">
              <a:spcAft>
                <a:spcPts val="0"/>
              </a:spcAft>
              <a:buFont typeface="Wingdings 3"/>
              <a:buChar char=""/>
              <a:defRPr/>
            </a:pPr>
            <a:r>
              <a:rPr lang="en-US" dirty="0" smtClean="0"/>
              <a:t>Since the non-disabled kids might also need help, it thins out the time that the teacher can spend with each student.</a:t>
            </a:r>
          </a:p>
          <a:p>
            <a:pPr marL="365760" indent="-256032" eaLnBrk="1" fontAlgn="auto" hangingPunct="1">
              <a:spcAft>
                <a:spcPts val="0"/>
              </a:spcAft>
              <a:buFont typeface="Wingdings 3"/>
              <a:buChar char=""/>
              <a:defRPr/>
            </a:pPr>
            <a:endParaRPr lang="en-US" dirty="0" smtClean="0"/>
          </a:p>
          <a:p>
            <a:pPr marL="365760" indent="-256032" eaLnBrk="1" fontAlgn="auto" hangingPunct="1">
              <a:spcAft>
                <a:spcPts val="0"/>
              </a:spcAft>
              <a:buFont typeface="Wingdings 3"/>
              <a:buChar char=""/>
              <a:defRPr/>
            </a:pPr>
            <a:r>
              <a:rPr lang="en-US" dirty="0" smtClean="0"/>
              <a:t>The teacher also most likely will have to spend extra time with the child with the disability and have less time with the other children. </a:t>
            </a:r>
          </a:p>
          <a:p>
            <a:pPr marL="365760" indent="-256032" eaLnBrk="1" fontAlgn="auto" hangingPunct="1">
              <a:spcAft>
                <a:spcPts val="0"/>
              </a:spcAft>
              <a:buFont typeface="Wingdings 3"/>
              <a:buChar char=""/>
              <a:defRPr/>
            </a:pPr>
            <a:endParaRPr lang="en-US" dirty="0"/>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t>Too much demand on general education teachers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p:txBody>
          <a:bodyPr/>
          <a:lstStyle/>
          <a:p>
            <a:pPr eaLnBrk="1" hangingPunct="1"/>
            <a:r>
              <a:rPr lang="en-US" sz="1800" dirty="0" err="1" smtClean="0"/>
              <a:t>Hallahan,D</a:t>
            </a:r>
            <a:r>
              <a:rPr lang="en-US" sz="1800" dirty="0" smtClean="0"/>
              <a:t>., Kauffman, J. and Pullen, P. (2009) </a:t>
            </a:r>
            <a:r>
              <a:rPr lang="en-US" sz="1800" i="1" dirty="0" smtClean="0"/>
              <a:t>Exceptional Learners: An Introduction to Special Education </a:t>
            </a:r>
            <a:r>
              <a:rPr lang="en-US" sz="1800" dirty="0" smtClean="0"/>
              <a:t>(11</a:t>
            </a:r>
            <a:r>
              <a:rPr lang="en-US" sz="1800" baseline="30000" dirty="0" smtClean="0"/>
              <a:t>th</a:t>
            </a:r>
            <a:r>
              <a:rPr lang="en-US" sz="1800" dirty="0" smtClean="0"/>
              <a:t> ed.)Boston: Pearson. </a:t>
            </a:r>
          </a:p>
          <a:p>
            <a:pPr eaLnBrk="1" hangingPunct="1"/>
            <a:r>
              <a:rPr lang="en-US" sz="1800" dirty="0" smtClean="0"/>
              <a:t>Palmer, D.S., Fuller, K., </a:t>
            </a:r>
            <a:r>
              <a:rPr lang="en-US" sz="1800" dirty="0" err="1" smtClean="0"/>
              <a:t>Arora</a:t>
            </a:r>
            <a:r>
              <a:rPr lang="en-US" sz="1800" dirty="0" smtClean="0"/>
              <a:t>, T., and Nelson, M. (2001) “Taking Sides: Parent’s views on inclusion for their children with severe disabilities.” </a:t>
            </a:r>
            <a:r>
              <a:rPr lang="en-US" sz="1800" i="1" dirty="0" smtClean="0"/>
              <a:t>Exceptional Children</a:t>
            </a:r>
            <a:r>
              <a:rPr lang="en-US" sz="1800" dirty="0" smtClean="0"/>
              <a:t>, </a:t>
            </a:r>
            <a:r>
              <a:rPr lang="en-US" sz="1800" i="1" dirty="0" smtClean="0"/>
              <a:t>67</a:t>
            </a:r>
            <a:r>
              <a:rPr lang="en-US" sz="1800" dirty="0" smtClean="0"/>
              <a:t>, 467-484 from </a:t>
            </a:r>
            <a:r>
              <a:rPr lang="en-US" sz="1800" dirty="0" err="1" smtClean="0"/>
              <a:t>Hallahan</a:t>
            </a:r>
            <a:r>
              <a:rPr lang="en-US" sz="1800" dirty="0" smtClean="0"/>
              <a:t>, Kauffman, and Pullman, 2009, 57) </a:t>
            </a:r>
          </a:p>
          <a:p>
            <a:pPr eaLnBrk="1" hangingPunct="1"/>
            <a:r>
              <a:rPr lang="en-US" sz="1800" dirty="0" err="1" smtClean="0"/>
              <a:t>Alberto,P.A</a:t>
            </a:r>
            <a:r>
              <a:rPr lang="en-US" sz="1800" dirty="0" smtClean="0"/>
              <a:t>.&amp; </a:t>
            </a:r>
            <a:r>
              <a:rPr lang="en-US" sz="1800" dirty="0" err="1" smtClean="0"/>
              <a:t>Troutman,A.C</a:t>
            </a:r>
            <a:r>
              <a:rPr lang="en-US" sz="1800" dirty="0" smtClean="0"/>
              <a:t>. (2009). Applied behavior analysis for teachers. Saddle River NJ: Pearson</a:t>
            </a:r>
          </a:p>
          <a:p>
            <a:pPr eaLnBrk="1" hangingPunct="1"/>
            <a:r>
              <a:rPr lang="en-US" sz="1800" dirty="0" err="1" smtClean="0"/>
              <a:t>Baker,L</a:t>
            </a:r>
            <a:r>
              <a:rPr lang="en-US" sz="1800" dirty="0" smtClean="0"/>
              <a:t>. (2000). Information avenue </a:t>
            </a:r>
            <a:r>
              <a:rPr lang="en-US" sz="1800" dirty="0" err="1" smtClean="0"/>
              <a:t>archives,Inclusion</a:t>
            </a:r>
            <a:r>
              <a:rPr lang="en-US" sz="1800" dirty="0" smtClean="0"/>
              <a:t>. Retrieved from </a:t>
            </a:r>
            <a:r>
              <a:rPr lang="en-US" sz="1800" dirty="0" smtClean="0">
                <a:hlinkClick r:id="rId3"/>
              </a:rPr>
              <a:t>http://www.specialchild.com/archives</a:t>
            </a:r>
            <a:endParaRPr lang="en-US" sz="1800" dirty="0" smtClean="0"/>
          </a:p>
          <a:p>
            <a:pPr eaLnBrk="1" hangingPunct="1"/>
            <a:endParaRPr lang="en-US" sz="2000" dirty="0" smtClean="0"/>
          </a:p>
        </p:txBody>
      </p:sp>
      <p:sp>
        <p:nvSpPr>
          <p:cNvPr id="3" name="Title 2"/>
          <p:cNvSpPr>
            <a:spLocks noGrp="1"/>
          </p:cNvSpPr>
          <p:nvPr>
            <p:ph type="title"/>
          </p:nvPr>
        </p:nvSpPr>
        <p:spPr/>
        <p:txBody>
          <a:bodyPr/>
          <a:lstStyle/>
          <a:p>
            <a:pPr eaLnBrk="1" fontAlgn="auto" hangingPunct="1">
              <a:spcAft>
                <a:spcPts val="0"/>
              </a:spcAft>
              <a:defRPr/>
            </a:pPr>
            <a:r>
              <a:rPr lang="en-US" dirty="0" smtClean="0"/>
              <a:t>REFERENCES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a:xfrm>
            <a:off x="304800" y="1066800"/>
            <a:ext cx="8458200" cy="5257800"/>
          </a:xfrm>
        </p:spPr>
        <p:txBody>
          <a:bodyPr/>
          <a:lstStyle/>
          <a:p>
            <a:pPr eaLnBrk="1" hangingPunct="1"/>
            <a:endParaRPr lang="en-US" smtClean="0"/>
          </a:p>
          <a:p>
            <a:pPr eaLnBrk="1" hangingPunct="1"/>
            <a:r>
              <a:rPr lang="en-US" smtClean="0"/>
              <a:t>“</a:t>
            </a:r>
            <a:r>
              <a:rPr lang="en-US" sz="2000" smtClean="0"/>
              <a:t>All students with disabilities are placed in their neighborhood schools in general education classrooms for the entire day; general education teachers have the primary responsibility for students with disabilities” (53)</a:t>
            </a:r>
          </a:p>
          <a:p>
            <a:pPr eaLnBrk="1" hangingPunct="1"/>
            <a:endParaRPr lang="en-US" sz="2000" smtClean="0"/>
          </a:p>
          <a:p>
            <a:pPr eaLnBrk="1" hangingPunct="1"/>
            <a:endParaRPr lang="en-US" sz="1800" smtClean="0"/>
          </a:p>
          <a:p>
            <a:pPr eaLnBrk="1" hangingPunct="1"/>
            <a:endParaRPr lang="en-US" sz="1800" smtClean="0"/>
          </a:p>
          <a:p>
            <a:pPr eaLnBrk="1" hangingPunct="1"/>
            <a:r>
              <a:rPr lang="en-US" sz="1800" smtClean="0"/>
              <a:t>There are no exceptions to full inclusion. </a:t>
            </a:r>
          </a:p>
          <a:p>
            <a:pPr eaLnBrk="1" hangingPunct="1"/>
            <a:r>
              <a:rPr lang="en-US" sz="1800" smtClean="0"/>
              <a:t>Students are not separated and put into special education.</a:t>
            </a:r>
          </a:p>
          <a:p>
            <a:pPr eaLnBrk="1" hangingPunct="1"/>
            <a:r>
              <a:rPr lang="en-US" sz="1800" smtClean="0"/>
              <a:t>All students, regardless of disability, are put in the general education class. It does not matter whether they are blind, deaf, or physically disabled they are all put into the same classroom. </a:t>
            </a:r>
          </a:p>
        </p:txBody>
      </p:sp>
      <p:sp>
        <p:nvSpPr>
          <p:cNvPr id="3" name="Title 2"/>
          <p:cNvSpPr>
            <a:spLocks noGrp="1"/>
          </p:cNvSpPr>
          <p:nvPr>
            <p:ph type="title"/>
          </p:nvPr>
        </p:nvSpPr>
        <p:spPr/>
        <p:txBody>
          <a:bodyPr/>
          <a:lstStyle/>
          <a:p>
            <a:pPr eaLnBrk="1" fontAlgn="auto" hangingPunct="1">
              <a:spcAft>
                <a:spcPts val="0"/>
              </a:spcAft>
              <a:defRPr/>
            </a:pPr>
            <a:r>
              <a:rPr lang="en-US" dirty="0" smtClean="0"/>
              <a:t>Definition of Full Inclusion</a:t>
            </a:r>
            <a:endParaRPr lang="en-US" dirty="0"/>
          </a:p>
        </p:txBody>
      </p:sp>
      <p:sp>
        <p:nvSpPr>
          <p:cNvPr id="4" name="TextBox 3"/>
          <p:cNvSpPr txBox="1"/>
          <p:nvPr/>
        </p:nvSpPr>
        <p:spPr>
          <a:xfrm>
            <a:off x="3581400" y="5867400"/>
            <a:ext cx="5257800" cy="415925"/>
          </a:xfrm>
          <a:prstGeom prst="rect">
            <a:avLst/>
          </a:prstGeom>
          <a:noFill/>
        </p:spPr>
        <p:txBody>
          <a:bodyPr>
            <a:spAutoFit/>
          </a:bodyPr>
          <a:lstStyle/>
          <a:p>
            <a:pPr fontAlgn="auto">
              <a:spcBef>
                <a:spcPts val="0"/>
              </a:spcBef>
              <a:spcAft>
                <a:spcPts val="0"/>
              </a:spcAft>
              <a:defRPr/>
            </a:pPr>
            <a:r>
              <a:rPr lang="en-US" sz="1050" dirty="0" err="1">
                <a:latin typeface="+mn-lt"/>
                <a:cs typeface="+mn-cs"/>
              </a:rPr>
              <a:t>Hallahan</a:t>
            </a:r>
            <a:r>
              <a:rPr lang="en-US" sz="1050" dirty="0">
                <a:latin typeface="+mn-lt"/>
                <a:cs typeface="+mn-cs"/>
              </a:rPr>
              <a:t>, Daniel, Kauffman, James and Pullen, Paige. (2009) </a:t>
            </a:r>
            <a:r>
              <a:rPr lang="en-US" sz="1050" i="1" dirty="0">
                <a:latin typeface="+mn-lt"/>
                <a:cs typeface="+mn-cs"/>
              </a:rPr>
              <a:t>Exceptional Learners: An Introduction to Special Education </a:t>
            </a:r>
            <a:r>
              <a:rPr lang="en-US" sz="1050" dirty="0">
                <a:latin typeface="+mn-lt"/>
                <a:cs typeface="+mn-cs"/>
              </a:rPr>
              <a:t>(11</a:t>
            </a:r>
            <a:r>
              <a:rPr lang="en-US" sz="1050" baseline="30000" dirty="0">
                <a:latin typeface="+mn-lt"/>
                <a:cs typeface="+mn-cs"/>
              </a:rPr>
              <a:t>th</a:t>
            </a:r>
            <a:r>
              <a:rPr lang="en-US" sz="1050" dirty="0">
                <a:latin typeface="+mn-lt"/>
                <a:cs typeface="+mn-cs"/>
              </a:rPr>
              <a:t> ed.)Boston: Pearson.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1"/>
          <p:cNvSpPr>
            <a:spLocks noGrp="1"/>
          </p:cNvSpPr>
          <p:nvPr>
            <p:ph idx="1"/>
          </p:nvPr>
        </p:nvSpPr>
        <p:spPr/>
        <p:txBody>
          <a:bodyPr/>
          <a:lstStyle/>
          <a:p>
            <a:pPr eaLnBrk="1" hangingPunct="1">
              <a:buNone/>
            </a:pPr>
            <a:endParaRPr lang="en-US" dirty="0" smtClean="0"/>
          </a:p>
          <a:p>
            <a:pPr eaLnBrk="1" hangingPunct="1">
              <a:buNone/>
            </a:pPr>
            <a:endParaRPr lang="en-US" dirty="0" smtClean="0"/>
          </a:p>
        </p:txBody>
      </p:sp>
      <p:sp>
        <p:nvSpPr>
          <p:cNvPr id="3" name="Title 2"/>
          <p:cNvSpPr>
            <a:spLocks noGrp="1"/>
          </p:cNvSpPr>
          <p:nvPr>
            <p:ph type="title"/>
          </p:nvPr>
        </p:nvSpPr>
        <p:spPr/>
        <p:txBody>
          <a:bodyPr/>
          <a:lstStyle/>
          <a:p>
            <a:pPr algn="ctr" eaLnBrk="1" fontAlgn="auto" hangingPunct="1">
              <a:spcAft>
                <a:spcPts val="0"/>
              </a:spcAft>
              <a:defRPr/>
            </a:pPr>
            <a:r>
              <a:rPr lang="en-US" dirty="0" smtClean="0"/>
              <a:t>IDEOLOGY vs. EVIDENCE</a:t>
            </a:r>
            <a:endParaRPr lang="en-US" dirty="0"/>
          </a:p>
        </p:txBody>
      </p:sp>
      <p:sp>
        <p:nvSpPr>
          <p:cNvPr id="5" name="Content Placeholder 1"/>
          <p:cNvSpPr txBox="1">
            <a:spLocks/>
          </p:cNvSpPr>
          <p:nvPr/>
        </p:nvSpPr>
        <p:spPr bwMode="auto">
          <a:xfrm>
            <a:off x="457200" y="1295400"/>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5125" lvl="0" indent="-255588" eaLnBrk="0" hangingPunct="0">
              <a:spcBef>
                <a:spcPts val="400"/>
              </a:spcBef>
              <a:buClr>
                <a:schemeClr val="accent1"/>
              </a:buClr>
              <a:buSzPct val="68000"/>
              <a:buFont typeface="Wingdings" pitchFamily="2" charset="2"/>
              <a:buChar char="Ø"/>
            </a:pPr>
            <a:r>
              <a:rPr lang="en-US" sz="2800" dirty="0" smtClean="0"/>
              <a:t>The strongest argument for full inclusion comes from its philosophical/moral/ethical base. The selling points are emotionally powerful. (</a:t>
            </a:r>
            <a:r>
              <a:rPr lang="en-US" sz="2800" dirty="0" err="1" smtClean="0"/>
              <a:t>Thompkins</a:t>
            </a:r>
            <a:r>
              <a:rPr lang="en-US" sz="2800" dirty="0" smtClean="0"/>
              <a:t> &amp; </a:t>
            </a:r>
            <a:r>
              <a:rPr lang="en-US" sz="2800" dirty="0" err="1" smtClean="0"/>
              <a:t>Deloney</a:t>
            </a:r>
            <a:r>
              <a:rPr lang="en-US" sz="2800" dirty="0" smtClean="0"/>
              <a:t>, 1995)</a:t>
            </a:r>
          </a:p>
          <a:p>
            <a:pPr marL="365125" lvl="0" indent="-255588" eaLnBrk="0" hangingPunct="0">
              <a:spcBef>
                <a:spcPts val="400"/>
              </a:spcBef>
              <a:buClr>
                <a:schemeClr val="accent1"/>
              </a:buClr>
              <a:buSzPct val="68000"/>
              <a:buFont typeface="Wingdings" pitchFamily="2" charset="2"/>
              <a:buChar char="Ø"/>
            </a:pPr>
            <a:endParaRPr lang="en-US" sz="2800" dirty="0" smtClean="0"/>
          </a:p>
          <a:p>
            <a:pPr marL="365125" lvl="0" indent="-255588" eaLnBrk="0" hangingPunct="0">
              <a:spcBef>
                <a:spcPts val="400"/>
              </a:spcBef>
              <a:buClr>
                <a:schemeClr val="accent1"/>
              </a:buClr>
              <a:buSzPct val="68000"/>
              <a:buFont typeface="Wingdings" pitchFamily="2" charset="2"/>
              <a:buChar char="Ø"/>
            </a:pPr>
            <a:r>
              <a:rPr lang="en-US" sz="2800" dirty="0" smtClean="0"/>
              <a:t>“The research does not support full inclusion for all students with disabilities.” (</a:t>
            </a:r>
            <a:r>
              <a:rPr lang="en-US" sz="2800" dirty="0" err="1" smtClean="0"/>
              <a:t>Hocutt</a:t>
            </a:r>
            <a:r>
              <a:rPr lang="en-US" sz="2800" dirty="0" smtClean="0"/>
              <a:t>, 1996)</a:t>
            </a:r>
          </a:p>
          <a:p>
            <a:pPr marL="365125" lvl="0" indent="-255588" eaLnBrk="0" hangingPunct="0">
              <a:spcBef>
                <a:spcPts val="400"/>
              </a:spcBef>
              <a:buClr>
                <a:schemeClr val="accent1"/>
              </a:buClr>
              <a:buSzPct val="68000"/>
              <a:buFont typeface="Wingdings" pitchFamily="2" charset="2"/>
              <a:buChar char="Ø"/>
            </a:pPr>
            <a:endParaRPr lang="en-US" sz="2800" dirty="0" smtClean="0"/>
          </a:p>
          <a:p>
            <a:pPr marL="365125" indent="-255588" eaLnBrk="0" hangingPunct="0">
              <a:spcBef>
                <a:spcPts val="400"/>
              </a:spcBef>
              <a:buClr>
                <a:schemeClr val="accent1"/>
              </a:buClr>
              <a:buSzPct val="68000"/>
              <a:buFont typeface="Wingdings" pitchFamily="2" charset="2"/>
              <a:buChar char="Ø"/>
            </a:pPr>
            <a:r>
              <a:rPr lang="en-US" sz="2800" dirty="0" smtClean="0"/>
              <a:t>“Total inclusion of all children is </a:t>
            </a:r>
            <a:r>
              <a:rPr lang="en-US" sz="2800" u="sng" dirty="0" smtClean="0"/>
              <a:t>idealistic</a:t>
            </a:r>
            <a:r>
              <a:rPr lang="en-US" sz="2800" dirty="0" smtClean="0"/>
              <a:t> and </a:t>
            </a:r>
            <a:r>
              <a:rPr lang="en-US" sz="2800" u="sng" dirty="0" smtClean="0"/>
              <a:t>unrealistic</a:t>
            </a:r>
            <a:r>
              <a:rPr lang="en-US" sz="2800" dirty="0" smtClean="0"/>
              <a:t>.” (Evans &amp; Lunt, 2002)</a:t>
            </a:r>
          </a:p>
          <a:p>
            <a:pPr marL="365125" indent="-255588" eaLnBrk="0" hangingPunct="0">
              <a:spcBef>
                <a:spcPts val="400"/>
              </a:spcBef>
              <a:buClr>
                <a:schemeClr val="accent1"/>
              </a:buClr>
              <a:buSzPct val="68000"/>
              <a:buFont typeface="Wingdings" pitchFamily="2" charset="2"/>
              <a:buChar char="Ø"/>
            </a:pPr>
            <a:endParaRPr lang="en-US" sz="2800" dirty="0" smtClean="0"/>
          </a:p>
          <a:p>
            <a:pPr marL="365125" lvl="0" indent="-255588" eaLnBrk="0" hangingPunct="0">
              <a:spcBef>
                <a:spcPts val="400"/>
              </a:spcBef>
              <a:buClr>
                <a:schemeClr val="accent1"/>
              </a:buClr>
              <a:buSzPct val="68000"/>
              <a:buFont typeface="Wingdings" pitchFamily="2" charset="2"/>
              <a:buChar char="Ø"/>
            </a:pPr>
            <a:endParaRPr lang="en-US" sz="2800" dirty="0" smtClean="0"/>
          </a:p>
          <a:p>
            <a:pPr marL="365125" lvl="0" indent="-255588" eaLnBrk="0" hangingPunct="0">
              <a:spcBef>
                <a:spcPts val="400"/>
              </a:spcBef>
              <a:buClr>
                <a:schemeClr val="accent1"/>
              </a:buClr>
              <a:buSzPct val="68000"/>
              <a:buFont typeface="Wingdings" pitchFamily="2" charset="2"/>
              <a:buChar char="Ø"/>
            </a:pPr>
            <a:endParaRPr lang="en-US" sz="2800" dirty="0" smtClean="0"/>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pitchFamily="2" charset="2"/>
              <a:buChar char="Ø"/>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l" defTabSz="914400" rtl="0" eaLnBrk="0" fontAlgn="base" latinLnBrk="0" hangingPunct="0">
              <a:lnSpc>
                <a:spcPct val="100000"/>
              </a:lnSpc>
              <a:spcBef>
                <a:spcPts val="400"/>
              </a:spcBef>
              <a:spcAft>
                <a:spcPct val="0"/>
              </a:spcAft>
              <a:buClr>
                <a:schemeClr val="accent1"/>
              </a:buClr>
              <a:buSzPct val="68000"/>
              <a:buFont typeface="Wingdings" pitchFamily="2" charset="2"/>
              <a:buChar char="Ø"/>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eaLnBrk="1" fontAlgn="auto" hangingPunct="1">
              <a:spcAft>
                <a:spcPts val="0"/>
              </a:spcAft>
              <a:defRPr/>
            </a:pPr>
            <a:r>
              <a:rPr lang="en-US" dirty="0" smtClean="0"/>
              <a:t>Success in Special </a:t>
            </a:r>
            <a:br>
              <a:rPr lang="en-US" dirty="0" smtClean="0"/>
            </a:br>
            <a:r>
              <a:rPr lang="en-US" dirty="0" smtClean="0"/>
              <a:t>Education Setting</a:t>
            </a:r>
            <a:endParaRPr lang="en-US" dirty="0"/>
          </a:p>
        </p:txBody>
      </p:sp>
      <p:pic>
        <p:nvPicPr>
          <p:cNvPr id="4" name="Inclusion Of Children with Disabilities.wmv">
            <a:hlinkClick r:id="" action="ppaction://media"/>
          </p:cNvPr>
          <p:cNvPicPr>
            <a:picLocks noGrp="1" noRot="1" noChangeAspect="1"/>
          </p:cNvPicPr>
          <p:nvPr>
            <p:ph idx="1"/>
            <a:videoFile r:link="rId1"/>
          </p:nvPr>
        </p:nvPicPr>
        <p:blipFill>
          <a:blip r:embed="rId4"/>
          <a:stretch>
            <a:fillRect/>
          </a:stretch>
        </p:blipFill>
        <p:spPr>
          <a:xfrm>
            <a:off x="1371600" y="1447800"/>
            <a:ext cx="6400800" cy="4419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838200"/>
            <a:ext cx="8229600" cy="5486400"/>
          </a:xfrm>
        </p:spPr>
        <p:txBody>
          <a:bodyPr/>
          <a:lstStyle/>
          <a:p>
            <a:pPr>
              <a:buFont typeface="Wingdings" pitchFamily="2" charset="2"/>
              <a:buChar char="Ø"/>
            </a:pPr>
            <a:r>
              <a:rPr lang="en-US" sz="2400" dirty="0" smtClean="0"/>
              <a:t>Disability is a broad concept – this is not a homogenous group of people.</a:t>
            </a:r>
          </a:p>
          <a:p>
            <a:pPr>
              <a:buNone/>
            </a:pPr>
            <a:endParaRPr lang="en-US" sz="2400" dirty="0" smtClean="0"/>
          </a:p>
          <a:p>
            <a:pPr>
              <a:buFont typeface="Wingdings" pitchFamily="2" charset="2"/>
              <a:buChar char="Ø"/>
            </a:pPr>
            <a:r>
              <a:rPr lang="en-US" sz="2400" dirty="0" smtClean="0"/>
              <a:t>Full Inclusion, as a mandate for all, depersonalizes services to children with disabilities and violates IDEA</a:t>
            </a:r>
          </a:p>
          <a:p>
            <a:pPr>
              <a:buFont typeface="Wingdings" pitchFamily="2" charset="2"/>
              <a:buChar char="Ø"/>
            </a:pPr>
            <a:endParaRPr lang="en-US" sz="2400" dirty="0" smtClean="0"/>
          </a:p>
          <a:p>
            <a:pPr>
              <a:buFont typeface="Wingdings" pitchFamily="2" charset="2"/>
              <a:buChar char="Ø"/>
            </a:pPr>
            <a:r>
              <a:rPr lang="en-US" sz="2400" dirty="0" smtClean="0"/>
              <a:t>In order to meet the complex, diverse educational needs of all students, a full array of placement and service delivery options must be available. (</a:t>
            </a:r>
            <a:r>
              <a:rPr lang="en-US" sz="2400" dirty="0" err="1" smtClean="0"/>
              <a:t>Hatlen</a:t>
            </a:r>
            <a:r>
              <a:rPr lang="en-US" sz="2400" dirty="0" smtClean="0"/>
              <a:t>, 2002)</a:t>
            </a:r>
          </a:p>
          <a:p>
            <a:pPr>
              <a:buFont typeface="Wingdings" pitchFamily="2" charset="2"/>
              <a:buChar char="Ø"/>
            </a:pPr>
            <a:endParaRPr lang="en-US" sz="2400" dirty="0" smtClean="0"/>
          </a:p>
          <a:p>
            <a:pPr>
              <a:buFont typeface="Wingdings" pitchFamily="2" charset="2"/>
              <a:buChar char="Ø"/>
            </a:pPr>
            <a:r>
              <a:rPr lang="en-US" sz="2400" dirty="0" smtClean="0"/>
              <a:t>“First ask, what does this child need? Then ask, what is the least restrictive environment?” 							(</a:t>
            </a:r>
            <a:r>
              <a:rPr lang="en-US" sz="2400" dirty="0" err="1" smtClean="0"/>
              <a:t>Henteleff</a:t>
            </a:r>
            <a:r>
              <a:rPr lang="en-US" sz="2400" dirty="0" smtClean="0"/>
              <a:t>, 2004) </a:t>
            </a:r>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a:p>
            <a:pPr>
              <a:buFont typeface="Wingdings" pitchFamily="2" charset="2"/>
              <a:buChar char="Ø"/>
            </a:pPr>
            <a:endParaRPr lang="en-US" dirty="0" smtClean="0"/>
          </a:p>
        </p:txBody>
      </p:sp>
      <p:sp>
        <p:nvSpPr>
          <p:cNvPr id="3" name="Title 2"/>
          <p:cNvSpPr>
            <a:spLocks noGrp="1"/>
          </p:cNvSpPr>
          <p:nvPr>
            <p:ph type="title"/>
          </p:nvPr>
        </p:nvSpPr>
        <p:spPr>
          <a:xfrm>
            <a:off x="457200" y="0"/>
            <a:ext cx="8229600" cy="1143000"/>
          </a:xfrm>
        </p:spPr>
        <p:txBody>
          <a:bodyPr/>
          <a:lstStyle/>
          <a:p>
            <a:pPr algn="ctr"/>
            <a:r>
              <a:rPr lang="en-US" dirty="0" smtClean="0"/>
              <a:t>RESPONSIBLE INCLUSION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3"/>
          <p:cNvSpPr>
            <a:spLocks noGrp="1"/>
          </p:cNvSpPr>
          <p:nvPr>
            <p:ph type="title" idx="4294967295"/>
          </p:nvPr>
        </p:nvSpPr>
        <p:spPr bwMode="auto"/>
        <p:txBody>
          <a:bodyPr wrap="square" lIns="91440" tIns="45720" rIns="91440" bIns="45720" numCol="1" anchorCtr="0" compatLnSpc="1">
            <a:prstTxWarp prst="textNoShape">
              <a:avLst/>
            </a:prstTxWarp>
          </a:bodyPr>
          <a:lstStyle/>
          <a:p>
            <a:pPr algn="ctr">
              <a:defRPr/>
            </a:pPr>
            <a:r>
              <a:rPr lang="en-US" smtClean="0">
                <a:effectLst/>
              </a:rPr>
              <a:t>THE TEACHER</a:t>
            </a:r>
          </a:p>
        </p:txBody>
      </p:sp>
      <p:sp>
        <p:nvSpPr>
          <p:cNvPr id="22529" name="Content Placeholder 1"/>
          <p:cNvSpPr>
            <a:spLocks noGrp="1"/>
          </p:cNvSpPr>
          <p:nvPr>
            <p:ph type="body" idx="1"/>
          </p:nvPr>
        </p:nvSpPr>
        <p:spPr>
          <a:xfrm>
            <a:off x="381000" y="1524000"/>
            <a:ext cx="8229600" cy="4525963"/>
          </a:xfrm>
        </p:spPr>
        <p:txBody>
          <a:bodyPr/>
          <a:lstStyle/>
          <a:p>
            <a:pPr eaLnBrk="1" hangingPunct="1">
              <a:lnSpc>
                <a:spcPct val="80000"/>
              </a:lnSpc>
              <a:buFont typeface="Wingdings 3" pitchFamily="18" charset="2"/>
              <a:buNone/>
            </a:pPr>
            <a:endParaRPr lang="en-US" sz="2000" smtClean="0"/>
          </a:p>
          <a:p>
            <a:pPr eaLnBrk="1" hangingPunct="1">
              <a:lnSpc>
                <a:spcPct val="80000"/>
              </a:lnSpc>
            </a:pPr>
            <a:endParaRPr lang="en-US" sz="1600" smtClean="0"/>
          </a:p>
          <a:p>
            <a:pPr eaLnBrk="1" hangingPunct="1">
              <a:lnSpc>
                <a:spcPct val="80000"/>
              </a:lnSpc>
            </a:pPr>
            <a:r>
              <a:rPr lang="en-US" sz="1600" smtClean="0"/>
              <a:t>As mentioned full inclusion is based upon the idea that all students, regardless of the level or type of disability, should be educated entirely in the same general education classrooms as their same-age peers.</a:t>
            </a:r>
          </a:p>
          <a:p>
            <a:pPr eaLnBrk="1" hangingPunct="1">
              <a:lnSpc>
                <a:spcPct val="80000"/>
              </a:lnSpc>
              <a:buFont typeface="Wingdings 3" pitchFamily="18" charset="2"/>
              <a:buNone/>
            </a:pPr>
            <a:endParaRPr lang="en-US" sz="1600" smtClean="0"/>
          </a:p>
          <a:p>
            <a:pPr eaLnBrk="1" hangingPunct="1">
              <a:lnSpc>
                <a:spcPct val="80000"/>
              </a:lnSpc>
            </a:pPr>
            <a:r>
              <a:rPr lang="en-US" sz="1600" smtClean="0"/>
              <a:t>Such a policy is very different from the belief of least restrictive environment (LRE) as written in the law. </a:t>
            </a:r>
          </a:p>
          <a:p>
            <a:pPr eaLnBrk="1" hangingPunct="1">
              <a:lnSpc>
                <a:spcPct val="80000"/>
              </a:lnSpc>
              <a:buFont typeface="Wingdings 3" pitchFamily="18" charset="2"/>
              <a:buNone/>
            </a:pPr>
            <a:endParaRPr lang="en-US" sz="1600" smtClean="0"/>
          </a:p>
          <a:p>
            <a:pPr eaLnBrk="1" hangingPunct="1">
              <a:lnSpc>
                <a:spcPct val="80000"/>
              </a:lnSpc>
            </a:pPr>
            <a:r>
              <a:rPr lang="en-US" sz="1600" smtClean="0"/>
              <a:t>LRE mandates choosing the least restrictive place to educate a student in which he or she can receive an appropriate education</a:t>
            </a:r>
          </a:p>
          <a:p>
            <a:pPr eaLnBrk="1" hangingPunct="1">
              <a:lnSpc>
                <a:spcPct val="80000"/>
              </a:lnSpc>
            </a:pPr>
            <a:endParaRPr lang="en-US" sz="1600" smtClean="0"/>
          </a:p>
          <a:p>
            <a:pPr eaLnBrk="1" hangingPunct="1">
              <a:lnSpc>
                <a:spcPct val="80000"/>
              </a:lnSpc>
            </a:pPr>
            <a:r>
              <a:rPr lang="en-US" sz="1600" smtClean="0"/>
              <a:t>Once full inclusion is implemented, teachers are forced to change their teaching methods to more;</a:t>
            </a:r>
          </a:p>
          <a:p>
            <a:pPr marL="742950" lvl="1" indent="-285750" eaLnBrk="1" hangingPunct="1">
              <a:lnSpc>
                <a:spcPct val="80000"/>
              </a:lnSpc>
            </a:pPr>
            <a:r>
              <a:rPr lang="en-US" sz="1400" smtClean="0"/>
              <a:t>child-directed, - </a:t>
            </a:r>
          </a:p>
          <a:p>
            <a:pPr marL="742950" lvl="1" indent="-285750" eaLnBrk="1" hangingPunct="1">
              <a:lnSpc>
                <a:spcPct val="80000"/>
              </a:lnSpc>
            </a:pPr>
            <a:r>
              <a:rPr lang="en-US" sz="1400" smtClean="0"/>
              <a:t>discovery-oriented, </a:t>
            </a:r>
          </a:p>
          <a:p>
            <a:pPr marL="742950" lvl="1" indent="-285750" eaLnBrk="1" hangingPunct="1">
              <a:lnSpc>
                <a:spcPct val="80000"/>
              </a:lnSpc>
            </a:pPr>
            <a:r>
              <a:rPr lang="en-US" sz="1400" smtClean="0"/>
              <a:t>project-based learning activities</a:t>
            </a:r>
          </a:p>
          <a:p>
            <a:pPr eaLnBrk="1" hangingPunct="1">
              <a:lnSpc>
                <a:spcPct val="80000"/>
              </a:lnSpc>
              <a:buFont typeface="Wingdings 3" pitchFamily="18" charset="2"/>
              <a:buNone/>
            </a:pPr>
            <a:endParaRPr lang="en-US" sz="16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29">
                                            <p:txEl>
                                              <p:pRg st="2" end="2"/>
                                            </p:txEl>
                                          </p:spTgt>
                                        </p:tgtEl>
                                        <p:attrNameLst>
                                          <p:attrName>style.visibility</p:attrName>
                                        </p:attrNameLst>
                                      </p:cBhvr>
                                      <p:to>
                                        <p:strVal val="visible"/>
                                      </p:to>
                                    </p:set>
                                    <p:animEffect transition="in" filter="checkerboard(across)">
                                      <p:cBhvr>
                                        <p:cTn id="7" dur="500"/>
                                        <p:tgtEl>
                                          <p:spTgt spid="2252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2529">
                                            <p:txEl>
                                              <p:pRg st="4" end="4"/>
                                            </p:txEl>
                                          </p:spTgt>
                                        </p:tgtEl>
                                        <p:attrNameLst>
                                          <p:attrName>style.visibility</p:attrName>
                                        </p:attrNameLst>
                                      </p:cBhvr>
                                      <p:to>
                                        <p:strVal val="visible"/>
                                      </p:to>
                                    </p:set>
                                    <p:animEffect transition="in" filter="checkerboard(across)">
                                      <p:cBhvr>
                                        <p:cTn id="12" dur="500"/>
                                        <p:tgtEl>
                                          <p:spTgt spid="22529">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2529">
                                            <p:txEl>
                                              <p:pRg st="6" end="6"/>
                                            </p:txEl>
                                          </p:spTgt>
                                        </p:tgtEl>
                                        <p:attrNameLst>
                                          <p:attrName>style.visibility</p:attrName>
                                        </p:attrNameLst>
                                      </p:cBhvr>
                                      <p:to>
                                        <p:strVal val="visible"/>
                                      </p:to>
                                    </p:set>
                                    <p:animEffect transition="in" filter="checkerboard(across)">
                                      <p:cBhvr>
                                        <p:cTn id="17" dur="500"/>
                                        <p:tgtEl>
                                          <p:spTgt spid="22529">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2529">
                                            <p:txEl>
                                              <p:pRg st="8" end="8"/>
                                            </p:txEl>
                                          </p:spTgt>
                                        </p:tgtEl>
                                        <p:attrNameLst>
                                          <p:attrName>style.visibility</p:attrName>
                                        </p:attrNameLst>
                                      </p:cBhvr>
                                      <p:to>
                                        <p:strVal val="visible"/>
                                      </p:to>
                                    </p:set>
                                    <p:animEffect transition="in" filter="checkerboard(across)">
                                      <p:cBhvr>
                                        <p:cTn id="22" dur="500"/>
                                        <p:tgtEl>
                                          <p:spTgt spid="22529">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2529">
                                            <p:txEl>
                                              <p:pRg st="9" end="9"/>
                                            </p:txEl>
                                          </p:spTgt>
                                        </p:tgtEl>
                                        <p:attrNameLst>
                                          <p:attrName>style.visibility</p:attrName>
                                        </p:attrNameLst>
                                      </p:cBhvr>
                                      <p:to>
                                        <p:strVal val="visible"/>
                                      </p:to>
                                    </p:set>
                                    <p:anim calcmode="lin" valueType="num">
                                      <p:cBhvr additive="base">
                                        <p:cTn id="27" dur="500" fill="hold"/>
                                        <p:tgtEl>
                                          <p:spTgt spid="22529">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252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2529">
                                            <p:txEl>
                                              <p:pRg st="10" end="10"/>
                                            </p:txEl>
                                          </p:spTgt>
                                        </p:tgtEl>
                                        <p:attrNameLst>
                                          <p:attrName>style.visibility</p:attrName>
                                        </p:attrNameLst>
                                      </p:cBhvr>
                                      <p:to>
                                        <p:strVal val="visible"/>
                                      </p:to>
                                    </p:set>
                                    <p:anim calcmode="lin" valueType="num">
                                      <p:cBhvr additive="base">
                                        <p:cTn id="33" dur="500" fill="hold"/>
                                        <p:tgtEl>
                                          <p:spTgt spid="22529">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2529">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2529">
                                            <p:txEl>
                                              <p:pRg st="11" end="11"/>
                                            </p:txEl>
                                          </p:spTgt>
                                        </p:tgtEl>
                                        <p:attrNameLst>
                                          <p:attrName>style.visibility</p:attrName>
                                        </p:attrNameLst>
                                      </p:cBhvr>
                                      <p:to>
                                        <p:strVal val="visible"/>
                                      </p:to>
                                    </p:set>
                                    <p:anim calcmode="lin" valueType="num">
                                      <p:cBhvr additive="base">
                                        <p:cTn id="39" dur="500" fill="hold"/>
                                        <p:tgtEl>
                                          <p:spTgt spid="22529">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252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381000" y="533400"/>
            <a:ext cx="8229600" cy="5778500"/>
          </a:xfrm>
        </p:spPr>
        <p:txBody>
          <a:bodyPr/>
          <a:lstStyle/>
          <a:p>
            <a:pPr eaLnBrk="1" hangingPunct="1">
              <a:lnSpc>
                <a:spcPct val="90000"/>
              </a:lnSpc>
            </a:pPr>
            <a:r>
              <a:rPr lang="en-US" sz="2000" smtClean="0"/>
              <a:t>The full inclusion classroom would include such a wide range of abilities that teacher-led, whole-group instruction would simply be impossible. </a:t>
            </a:r>
          </a:p>
          <a:p>
            <a:pPr eaLnBrk="1" hangingPunct="1">
              <a:lnSpc>
                <a:spcPct val="90000"/>
              </a:lnSpc>
            </a:pPr>
            <a:endParaRPr lang="en-US" sz="2000" smtClean="0"/>
          </a:p>
          <a:p>
            <a:pPr eaLnBrk="1" hangingPunct="1">
              <a:lnSpc>
                <a:spcPct val="90000"/>
              </a:lnSpc>
            </a:pPr>
            <a:r>
              <a:rPr lang="en-US" sz="2000" smtClean="0"/>
              <a:t>Teacher-led, small group instruction would not be possible either, given enough diversity in the classroom.</a:t>
            </a:r>
          </a:p>
          <a:p>
            <a:pPr eaLnBrk="1" hangingPunct="1">
              <a:lnSpc>
                <a:spcPct val="90000"/>
              </a:lnSpc>
            </a:pPr>
            <a:endParaRPr lang="en-US" sz="2000" smtClean="0"/>
          </a:p>
          <a:p>
            <a:pPr eaLnBrk="1" hangingPunct="1">
              <a:lnSpc>
                <a:spcPct val="90000"/>
              </a:lnSpc>
            </a:pPr>
            <a:r>
              <a:rPr lang="en-US" sz="2000" smtClean="0"/>
              <a:t>Because full inclusion has such an extremely wide range of abilities it would make direct, systematic instruction nearly impossible.</a:t>
            </a:r>
          </a:p>
          <a:p>
            <a:pPr eaLnBrk="1" hangingPunct="1">
              <a:lnSpc>
                <a:spcPct val="90000"/>
              </a:lnSpc>
            </a:pPr>
            <a:endParaRPr lang="en-US" sz="2000" smtClean="0"/>
          </a:p>
          <a:p>
            <a:pPr eaLnBrk="1" hangingPunct="1">
              <a:lnSpc>
                <a:spcPct val="90000"/>
              </a:lnSpc>
            </a:pPr>
            <a:r>
              <a:rPr lang="en-US" sz="2000" smtClean="0"/>
              <a:t>Not only must the teacher deal with students who have not yet learned to read, but also with students who have not yet learned to speak.</a:t>
            </a:r>
          </a:p>
          <a:p>
            <a:pPr eaLnBrk="1" hangingPunct="1">
              <a:lnSpc>
                <a:spcPct val="90000"/>
              </a:lnSpc>
            </a:pPr>
            <a:endParaRPr lang="en-US" sz="2000" smtClean="0"/>
          </a:p>
          <a:p>
            <a:pPr eaLnBrk="1" hangingPunct="1">
              <a:lnSpc>
                <a:spcPct val="90000"/>
              </a:lnSpc>
            </a:pPr>
            <a:r>
              <a:rPr lang="en-US" sz="2000" smtClean="0"/>
              <a:t>Children with disabilities should have their needs assessed individually and be placed in settings that will provide them with the best training for life </a:t>
            </a:r>
          </a:p>
          <a:p>
            <a:pPr eaLnBrk="1" hangingPunct="1">
              <a:lnSpc>
                <a:spcPct val="90000"/>
              </a:lnSpc>
            </a:pPr>
            <a:endParaRPr lang="en-US" sz="2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3553">
                                            <p:txEl>
                                              <p:pRg st="0" end="0"/>
                                            </p:txEl>
                                          </p:spTgt>
                                        </p:tgtEl>
                                        <p:attrNameLst>
                                          <p:attrName>style.visibility</p:attrName>
                                        </p:attrNameLst>
                                      </p:cBhvr>
                                      <p:to>
                                        <p:strVal val="visible"/>
                                      </p:to>
                                    </p:set>
                                    <p:animEffect transition="in" filter="diamond(in)">
                                      <p:cBhvr>
                                        <p:cTn id="7" dur="2000"/>
                                        <p:tgtEl>
                                          <p:spTgt spid="235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3553">
                                            <p:txEl>
                                              <p:pRg st="2" end="2"/>
                                            </p:txEl>
                                          </p:spTgt>
                                        </p:tgtEl>
                                        <p:attrNameLst>
                                          <p:attrName>style.visibility</p:attrName>
                                        </p:attrNameLst>
                                      </p:cBhvr>
                                      <p:to>
                                        <p:strVal val="visible"/>
                                      </p:to>
                                    </p:set>
                                    <p:animEffect transition="in" filter="diamond(in)">
                                      <p:cBhvr>
                                        <p:cTn id="12" dur="2000"/>
                                        <p:tgtEl>
                                          <p:spTgt spid="2355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3553">
                                            <p:txEl>
                                              <p:pRg st="4" end="4"/>
                                            </p:txEl>
                                          </p:spTgt>
                                        </p:tgtEl>
                                        <p:attrNameLst>
                                          <p:attrName>style.visibility</p:attrName>
                                        </p:attrNameLst>
                                      </p:cBhvr>
                                      <p:to>
                                        <p:strVal val="visible"/>
                                      </p:to>
                                    </p:set>
                                    <p:animEffect transition="in" filter="diamond(in)">
                                      <p:cBhvr>
                                        <p:cTn id="17" dur="2000"/>
                                        <p:tgtEl>
                                          <p:spTgt spid="2355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3553">
                                            <p:txEl>
                                              <p:pRg st="6" end="6"/>
                                            </p:txEl>
                                          </p:spTgt>
                                        </p:tgtEl>
                                        <p:attrNameLst>
                                          <p:attrName>style.visibility</p:attrName>
                                        </p:attrNameLst>
                                      </p:cBhvr>
                                      <p:to>
                                        <p:strVal val="visible"/>
                                      </p:to>
                                    </p:set>
                                    <p:animEffect transition="in" filter="diamond(in)">
                                      <p:cBhvr>
                                        <p:cTn id="22" dur="2000"/>
                                        <p:tgtEl>
                                          <p:spTgt spid="2355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3553">
                                            <p:txEl>
                                              <p:pRg st="8" end="8"/>
                                            </p:txEl>
                                          </p:spTgt>
                                        </p:tgtEl>
                                        <p:attrNameLst>
                                          <p:attrName>style.visibility</p:attrName>
                                        </p:attrNameLst>
                                      </p:cBhvr>
                                      <p:to>
                                        <p:strVal val="visible"/>
                                      </p:to>
                                    </p:set>
                                    <p:animEffect transition="in" filter="diamond(in)">
                                      <p:cBhvr>
                                        <p:cTn id="27" dur="2000"/>
                                        <p:tgtEl>
                                          <p:spTgt spid="2355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p:txBody>
          <a:bodyPr/>
          <a:lstStyle/>
          <a:p>
            <a:pPr eaLnBrk="1" hangingPunct="1"/>
            <a:r>
              <a:rPr lang="en-US" sz="2400" dirty="0" smtClean="0"/>
              <a:t>General Education curriculum is grade appropriate</a:t>
            </a:r>
          </a:p>
          <a:p>
            <a:pPr eaLnBrk="1" hangingPunct="1"/>
            <a:endParaRPr lang="en-US" sz="2400" dirty="0" smtClean="0"/>
          </a:p>
          <a:p>
            <a:pPr eaLnBrk="1" hangingPunct="1"/>
            <a:r>
              <a:rPr lang="en-US" sz="2400" dirty="0" smtClean="0"/>
              <a:t>Special Education students have an IEP- Individualized Education Plan</a:t>
            </a:r>
          </a:p>
          <a:p>
            <a:pPr lvl="1" eaLnBrk="1" hangingPunct="1"/>
            <a:r>
              <a:rPr lang="en-US" sz="2000" dirty="0" smtClean="0"/>
              <a:t>IEP includes goals and objectives</a:t>
            </a:r>
          </a:p>
          <a:p>
            <a:pPr lvl="1" eaLnBrk="1" hangingPunct="1"/>
            <a:r>
              <a:rPr lang="en-US" sz="2000" dirty="0" smtClean="0"/>
              <a:t>Related services</a:t>
            </a:r>
          </a:p>
          <a:p>
            <a:pPr lvl="1" eaLnBrk="1" hangingPunct="1">
              <a:buNone/>
            </a:pPr>
            <a:endParaRPr lang="en-US" sz="2000" dirty="0" smtClean="0"/>
          </a:p>
          <a:p>
            <a:pPr lvl="1" eaLnBrk="1" hangingPunct="1">
              <a:buNone/>
            </a:pPr>
            <a:r>
              <a:rPr lang="en-US" sz="2000" dirty="0" smtClean="0"/>
              <a:t>Curriculum needs to be modified to fit the needs of special education students.</a:t>
            </a:r>
          </a:p>
        </p:txBody>
      </p:sp>
      <p:sp>
        <p:nvSpPr>
          <p:cNvPr id="3" name="Title 2"/>
          <p:cNvSpPr>
            <a:spLocks noGrp="1"/>
          </p:cNvSpPr>
          <p:nvPr>
            <p:ph type="title"/>
          </p:nvPr>
        </p:nvSpPr>
        <p:spPr/>
        <p:txBody>
          <a:bodyPr>
            <a:normAutofit/>
          </a:bodyPr>
          <a:lstStyle/>
          <a:p>
            <a:pPr eaLnBrk="1" fontAlgn="auto" hangingPunct="1">
              <a:spcAft>
                <a:spcPts val="0"/>
              </a:spcAft>
              <a:defRPr/>
            </a:pPr>
            <a:r>
              <a:rPr lang="en-US" sz="4000" dirty="0" smtClean="0"/>
              <a:t>Meeting the Educational needs</a:t>
            </a:r>
            <a:endParaRPr lang="en-US"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Teachers may not be trained to handle certain behaviors.</a:t>
            </a:r>
          </a:p>
          <a:p>
            <a:endParaRPr lang="en-US" sz="2400" dirty="0" smtClean="0"/>
          </a:p>
          <a:p>
            <a:r>
              <a:rPr lang="en-US" sz="2400" dirty="0" smtClean="0"/>
              <a:t>Behaviors may be distracting to other students.</a:t>
            </a:r>
          </a:p>
          <a:p>
            <a:endParaRPr lang="en-US" sz="2400" dirty="0" smtClean="0"/>
          </a:p>
          <a:p>
            <a:r>
              <a:rPr lang="en-US" sz="2400" dirty="0" smtClean="0"/>
              <a:t>Implementing a behavior plan</a:t>
            </a:r>
          </a:p>
          <a:p>
            <a:pPr lvl="1"/>
            <a:r>
              <a:rPr lang="en-US" sz="2000" dirty="0" smtClean="0"/>
              <a:t>Behaviorist create behavior plan</a:t>
            </a:r>
          </a:p>
          <a:p>
            <a:pPr lvl="1"/>
            <a:r>
              <a:rPr lang="en-US" sz="2000" dirty="0" smtClean="0"/>
              <a:t>Staff needs to be trained how to address and treat </a:t>
            </a:r>
            <a:r>
              <a:rPr lang="en-US" sz="2000" smtClean="0"/>
              <a:t>the behaviors</a:t>
            </a:r>
            <a:endParaRPr lang="en-US" sz="2000"/>
          </a:p>
        </p:txBody>
      </p:sp>
      <p:sp>
        <p:nvSpPr>
          <p:cNvPr id="3" name="Title 2"/>
          <p:cNvSpPr>
            <a:spLocks noGrp="1"/>
          </p:cNvSpPr>
          <p:nvPr>
            <p:ph type="title"/>
          </p:nvPr>
        </p:nvSpPr>
        <p:spPr/>
        <p:txBody>
          <a:bodyPr>
            <a:normAutofit/>
          </a:bodyPr>
          <a:lstStyle/>
          <a:p>
            <a:r>
              <a:rPr lang="en-US" sz="3200" dirty="0" smtClean="0"/>
              <a:t>Addressing behaviors in the classroom</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1235</TotalTime>
  <Words>884</Words>
  <Application>Microsoft Office PowerPoint</Application>
  <PresentationFormat>On-screen Show (4:3)</PresentationFormat>
  <Paragraphs>97</Paragraphs>
  <Slides>12</Slides>
  <Notes>12</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FULL INCLUSION is NOT the best educational setting for all students.</vt:lpstr>
      <vt:lpstr>Definition of Full Inclusion</vt:lpstr>
      <vt:lpstr>IDEOLOGY vs. EVIDENCE</vt:lpstr>
      <vt:lpstr>Success in Special  Education Setting</vt:lpstr>
      <vt:lpstr>RESPONSIBLE INCLUSION</vt:lpstr>
      <vt:lpstr>THE TEACHER</vt:lpstr>
      <vt:lpstr>Slide 7</vt:lpstr>
      <vt:lpstr>Meeting the Educational needs</vt:lpstr>
      <vt:lpstr>Addressing behaviors in the classroom</vt:lpstr>
      <vt:lpstr>General Education Teachers not able to give Intensive Instruction  </vt:lpstr>
      <vt:lpstr>Too much demand on general education teachers</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Say no to FULL INCLUSION in the classroom</dc:title>
  <dc:creator>Kelly Castino</dc:creator>
  <cp:lastModifiedBy> </cp:lastModifiedBy>
  <cp:revision>59</cp:revision>
  <dcterms:created xsi:type="dcterms:W3CDTF">2009-09-17T00:04:35Z</dcterms:created>
  <dcterms:modified xsi:type="dcterms:W3CDTF">2009-09-23T14:20:49Z</dcterms:modified>
</cp:coreProperties>
</file>